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5" r:id="rId5"/>
    <p:sldId id="263" r:id="rId6"/>
    <p:sldId id="266" r:id="rId7"/>
    <p:sldId id="259" r:id="rId8"/>
    <p:sldId id="260" r:id="rId9"/>
    <p:sldId id="261" r:id="rId10"/>
    <p:sldId id="262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5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E69FE"/>
    <a:srgbClr val="0099FF"/>
    <a:srgbClr val="3998D3"/>
    <a:srgbClr val="3959E3"/>
    <a:srgbClr val="B182E4"/>
    <a:srgbClr val="33CC33"/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6ACC-FDA8-4CBA-9E96-B30844C537CB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B088-E637-4BAC-AC1F-5DE2B0672E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6ACC-FDA8-4CBA-9E96-B30844C537CB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B088-E637-4BAC-AC1F-5DE2B0672E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6ACC-FDA8-4CBA-9E96-B30844C537CB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B088-E637-4BAC-AC1F-5DE2B0672E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6ACC-FDA8-4CBA-9E96-B30844C537CB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B088-E637-4BAC-AC1F-5DE2B0672E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6ACC-FDA8-4CBA-9E96-B30844C537CB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B088-E637-4BAC-AC1F-5DE2B0672E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6ACC-FDA8-4CBA-9E96-B30844C537CB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B088-E637-4BAC-AC1F-5DE2B0672E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6ACC-FDA8-4CBA-9E96-B30844C537CB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B088-E637-4BAC-AC1F-5DE2B0672E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6ACC-FDA8-4CBA-9E96-B30844C537CB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B088-E637-4BAC-AC1F-5DE2B0672E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6ACC-FDA8-4CBA-9E96-B30844C537CB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B088-E637-4BAC-AC1F-5DE2B0672E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6ACC-FDA8-4CBA-9E96-B30844C537CB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B088-E637-4BAC-AC1F-5DE2B0672E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6ACC-FDA8-4CBA-9E96-B30844C537CB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B088-E637-4BAC-AC1F-5DE2B0672E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D6ACC-FDA8-4CBA-9E96-B30844C537CB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DB088-E637-4BAC-AC1F-5DE2B0672E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zwalls.ru-30249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5896" y="47667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5877272"/>
            <a:ext cx="8640960" cy="646331"/>
          </a:xfrm>
          <a:prstGeom prst="rect">
            <a:avLst/>
          </a:prstGeom>
        </p:spPr>
        <p:txBody>
          <a:bodyPr wrap="square">
            <a:prstTxWarp prst="textWave4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 ВО ВТОРОЙ МЛАДШЕЙ ГРУППЕ</a:t>
            </a:r>
            <a:endParaRPr lang="ru-RU" sz="3600" b="1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2564904"/>
            <a:ext cx="305983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sz="2400" b="1" dirty="0" smtClean="0">
                <a:ln w="11430"/>
                <a:solidFill>
                  <a:srgbClr val="B182E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воспитатели</a:t>
            </a:r>
          </a:p>
          <a:p>
            <a:pPr algn="r"/>
            <a:r>
              <a:rPr lang="ru-RU" sz="2400" b="1" dirty="0" smtClean="0">
                <a:ln w="11430"/>
                <a:solidFill>
                  <a:srgbClr val="B182E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ru-RU" sz="2400" b="1" dirty="0" err="1" smtClean="0">
                <a:ln w="11430"/>
                <a:solidFill>
                  <a:srgbClr val="B182E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Сулеева</a:t>
            </a:r>
            <a:r>
              <a:rPr lang="ru-RU" sz="2400" b="1" dirty="0" smtClean="0">
                <a:ln w="11430"/>
                <a:solidFill>
                  <a:srgbClr val="B182E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Г.Н.</a:t>
            </a:r>
          </a:p>
          <a:p>
            <a:pPr algn="r"/>
            <a:r>
              <a:rPr lang="ru-RU" sz="2400" b="1" dirty="0" smtClean="0">
                <a:ln w="11430"/>
                <a:solidFill>
                  <a:srgbClr val="B182E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Кондратьева Н.Ю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7864" y="188640"/>
            <a:ext cx="5616624" cy="2308324"/>
          </a:xfrm>
          <a:prstGeom prst="rect">
            <a:avLst/>
          </a:prstGeom>
          <a:noFill/>
        </p:spPr>
        <p:txBody>
          <a:bodyPr wrap="square" rtlCol="0">
            <a:prstTxWarp prst="textWave4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72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ПЕРЕЛЁТНЫЕ </a:t>
            </a:r>
          </a:p>
          <a:p>
            <a:r>
              <a:rPr lang="ru-RU" sz="72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ПТИЦЫ</a:t>
            </a:r>
            <a:endParaRPr lang="ru-RU" sz="7200" b="1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1840" y="1340768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9" name="Рисунок 8" descr="_klipart_yapfiles.ru.pn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6012160" y="2276872"/>
            <a:ext cx="2933700" cy="3676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apanese-cranes-cranes-birds-animals-sky-clouds-nature-1920x12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404664"/>
            <a:ext cx="6840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50" dirty="0" smtClean="0">
                <a:ln w="12700" cmpd="sng">
                  <a:solidFill>
                    <a:srgbClr val="0066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познание</a:t>
            </a:r>
          </a:p>
          <a:p>
            <a:r>
              <a:rPr lang="ru-RU" sz="2800" b="1" spc="50" dirty="0" smtClean="0">
                <a:ln w="12700" cmpd="sng">
                  <a:solidFill>
                    <a:srgbClr val="0066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беседы: «Почему птицы улетают на юг», «Чем птицы отличаются от животных»</a:t>
            </a:r>
            <a:endParaRPr lang="ru-RU" sz="2800" dirty="0">
              <a:ln w="12700" cmpd="sng">
                <a:solidFill>
                  <a:srgbClr val="0066CC"/>
                </a:solidFill>
                <a:prstDash val="solid"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 descr="20161031_093944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l="5901" t="14300" r="7476"/>
          <a:stretch>
            <a:fillRect/>
          </a:stretch>
        </p:blipFill>
        <p:spPr>
          <a:xfrm>
            <a:off x="3127137" y="1772816"/>
            <a:ext cx="6016863" cy="446449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20161031_093839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1413" t="23750" r="17713" b="27950"/>
          <a:stretch>
            <a:fillRect/>
          </a:stretch>
        </p:blipFill>
        <p:spPr>
          <a:xfrm>
            <a:off x="-1" y="4653136"/>
            <a:ext cx="4313863" cy="220486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Облако 9"/>
          <p:cNvSpPr/>
          <p:nvPr/>
        </p:nvSpPr>
        <p:spPr>
          <a:xfrm>
            <a:off x="7596336" y="476672"/>
            <a:ext cx="1152128" cy="648072"/>
          </a:xfrm>
          <a:prstGeom prst="cloud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glow rad="101600">
              <a:srgbClr val="0066CC">
                <a:alpha val="60000"/>
              </a:srgbClr>
            </a:glo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apanese-cranes-cranes-birds-animals-sky-clouds-nature-1920x12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332656"/>
            <a:ext cx="676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rgbClr val="0E69FE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дидактические игры: «Кто чем питается», «Четвёртый лишний», «Зимующие и перелетные птицы», «Кто где живёт», «Помоги птичкам съесть семечки», «Кто как кричит»</a:t>
            </a:r>
          </a:p>
        </p:txBody>
      </p:sp>
      <p:sp>
        <p:nvSpPr>
          <p:cNvPr id="4" name="Облако 3"/>
          <p:cNvSpPr/>
          <p:nvPr/>
        </p:nvSpPr>
        <p:spPr>
          <a:xfrm>
            <a:off x="7596336" y="476672"/>
            <a:ext cx="1152128" cy="648072"/>
          </a:xfrm>
          <a:prstGeom prst="cloud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glow rad="101600">
              <a:srgbClr val="0066CC">
                <a:alpha val="60000"/>
              </a:srgbClr>
            </a:glo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</a:endParaRPr>
          </a:p>
        </p:txBody>
      </p:sp>
      <p:pic>
        <p:nvPicPr>
          <p:cNvPr id="6" name="Рисунок 5" descr="IMG_20161114_11364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6275" r="15752"/>
          <a:stretch>
            <a:fillRect/>
          </a:stretch>
        </p:blipFill>
        <p:spPr>
          <a:xfrm>
            <a:off x="0" y="1916832"/>
            <a:ext cx="2922016" cy="241393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G_20161114_113921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20075" r="19288"/>
          <a:stretch>
            <a:fillRect/>
          </a:stretch>
        </p:blipFill>
        <p:spPr>
          <a:xfrm>
            <a:off x="2843808" y="1916832"/>
            <a:ext cx="3433390" cy="317956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IMG_20161114_11382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4563" r="18500"/>
          <a:stretch>
            <a:fillRect/>
          </a:stretch>
        </p:blipFill>
        <p:spPr>
          <a:xfrm>
            <a:off x="5796136" y="1496384"/>
            <a:ext cx="3347864" cy="280856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IMG_20161114_114142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4326" r="18500"/>
          <a:stretch>
            <a:fillRect/>
          </a:stretch>
        </p:blipFill>
        <p:spPr>
          <a:xfrm>
            <a:off x="5327576" y="4081066"/>
            <a:ext cx="3816424" cy="277693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IMG_20161114_114431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3538" t="5124" r="19288"/>
          <a:stretch>
            <a:fillRect/>
          </a:stretch>
        </p:blipFill>
        <p:spPr>
          <a:xfrm>
            <a:off x="0" y="4322775"/>
            <a:ext cx="3672408" cy="25352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apanese-cranes-cranes-birds-animals-sky-clouds-nature-1920x12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20161103_112625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4572000" y="3284984"/>
            <a:ext cx="4572000" cy="34290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IMG_20161024_112452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7929" r="11413"/>
          <a:stretch>
            <a:fillRect/>
          </a:stretch>
        </p:blipFill>
        <p:spPr>
          <a:xfrm>
            <a:off x="4825682" y="692696"/>
            <a:ext cx="4318318" cy="252028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251520" y="260648"/>
            <a:ext cx="5832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2700">
                  <a:solidFill>
                    <a:srgbClr val="0066CC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подвижные игры:</a:t>
            </a:r>
            <a:r>
              <a:rPr lang="ru-RU" sz="2000" b="1" dirty="0" smtClean="0">
                <a:ln w="12700">
                  <a:solidFill>
                    <a:srgbClr val="0066CC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«Пчелки и ласточка», «Журавль и лягушки», игра с мячом «Поймай и назови»;</a:t>
            </a:r>
            <a:endParaRPr lang="ru-RU" sz="2000" b="1" dirty="0" smtClean="0">
              <a:ln w="12700">
                <a:solidFill>
                  <a:srgbClr val="0066CC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2000" b="1" dirty="0" smtClean="0">
                <a:ln w="12700">
                  <a:solidFill>
                    <a:srgbClr val="0066CC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утренняя гимнастика «Птицы и насекомые»;</a:t>
            </a:r>
          </a:p>
          <a:p>
            <a:r>
              <a:rPr lang="ru-RU" sz="2000" b="1" dirty="0" smtClean="0">
                <a:ln w="12700">
                  <a:solidFill>
                    <a:srgbClr val="0066CC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физминутка «Опустел скворечник»</a:t>
            </a:r>
          </a:p>
        </p:txBody>
      </p:sp>
      <p:pic>
        <p:nvPicPr>
          <p:cNvPr id="8" name="Рисунок 7" descr="IMG_20161114_115952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6688" t="10733" r="12201"/>
          <a:stretch>
            <a:fillRect/>
          </a:stretch>
        </p:blipFill>
        <p:spPr>
          <a:xfrm>
            <a:off x="0" y="3933056"/>
            <a:ext cx="4464496" cy="27590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IMG_20161207_114532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tretch>
            <a:fillRect/>
          </a:stretch>
        </p:blipFill>
        <p:spPr>
          <a:xfrm>
            <a:off x="251519" y="1628800"/>
            <a:ext cx="3975237" cy="223224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apanese-cranes-cranes-birds-animals-sky-clouds-nature-1920x12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72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2700">
                  <a:solidFill>
                    <a:srgbClr val="0E69FE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исследовательская деятельность: рассматривание и кормление птиц на прогулке </a:t>
            </a:r>
            <a:endParaRPr lang="ru-RU" sz="3200" b="1" dirty="0">
              <a:ln w="12700">
                <a:solidFill>
                  <a:srgbClr val="0E69FE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7596336" y="476672"/>
            <a:ext cx="1152128" cy="648072"/>
          </a:xfrm>
          <a:prstGeom prst="cloud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glow rad="101600">
              <a:srgbClr val="0066CC">
                <a:alpha val="60000"/>
              </a:srgbClr>
            </a:glo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</a:endParaRPr>
          </a:p>
        </p:txBody>
      </p:sp>
      <p:pic>
        <p:nvPicPr>
          <p:cNvPr id="6" name="Рисунок 5" descr="IMG_20161105_12184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9467" t="20731"/>
          <a:stretch>
            <a:fillRect/>
          </a:stretch>
        </p:blipFill>
        <p:spPr>
          <a:xfrm>
            <a:off x="4713578" y="1628800"/>
            <a:ext cx="4291282" cy="21099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IMG_20161128_112015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tretch>
            <a:fillRect/>
          </a:stretch>
        </p:blipFill>
        <p:spPr>
          <a:xfrm>
            <a:off x="4142897" y="3861048"/>
            <a:ext cx="5001103" cy="280831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G_20161128_111757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l="11050"/>
          <a:stretch>
            <a:fillRect/>
          </a:stretch>
        </p:blipFill>
        <p:spPr>
          <a:xfrm>
            <a:off x="0" y="1988840"/>
            <a:ext cx="4637103" cy="292739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apanese-cranes-cranes-birds-animals-sky-clouds-nature-1920x12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00" y="1916832"/>
            <a:ext cx="40489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50" dirty="0" smtClean="0">
                <a:ln w="12700" cmpd="sng">
                  <a:solidFill>
                    <a:srgbClr val="0066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просмотр мультфильма</a:t>
            </a:r>
            <a:endParaRPr lang="ru-RU" sz="2800" b="1" spc="50" dirty="0">
              <a:ln w="12700" cmpd="sng">
                <a:solidFill>
                  <a:srgbClr val="0066CC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122" name="Picture 2" descr="https://pp.vk.me/c639219/v639219951/13a9/ivD9qLT0MGU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t="25121" r="23903"/>
          <a:stretch>
            <a:fillRect/>
          </a:stretch>
        </p:blipFill>
        <p:spPr bwMode="auto">
          <a:xfrm>
            <a:off x="3491880" y="2492896"/>
            <a:ext cx="5652120" cy="417124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476672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rgbClr val="0066CC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чтение сказки Д. Мамина – Сибиряка «Серая шейка»; В. М. Гаршина «Лягушка - путешественница»; </a:t>
            </a:r>
          </a:p>
          <a:p>
            <a:r>
              <a:rPr lang="ru-RU" sz="2400" b="1" dirty="0" smtClean="0">
                <a:ln w="12700">
                  <a:solidFill>
                    <a:srgbClr val="0066CC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стихи о перелётных птицах: «Ласточка», «Грач», «Аист»; загадки</a:t>
            </a:r>
          </a:p>
          <a:p>
            <a:endParaRPr lang="ru-RU" sz="2400" b="1" dirty="0" smtClean="0">
              <a:ln w="12700">
                <a:solidFill>
                  <a:srgbClr val="0066CC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400" b="1" dirty="0">
              <a:ln w="12700">
                <a:solidFill>
                  <a:srgbClr val="0066CC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7668344" y="332656"/>
            <a:ext cx="1152128" cy="720080"/>
          </a:xfrm>
          <a:prstGeom prst="cloud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glow rad="101600">
              <a:srgbClr val="0066CC">
                <a:alpha val="60000"/>
              </a:srgbClr>
            </a:glo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</a:endParaRPr>
          </a:p>
        </p:txBody>
      </p:sp>
      <p:pic>
        <p:nvPicPr>
          <p:cNvPr id="7" name="Рисунок 6" descr="22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1331640" y="2060848"/>
            <a:ext cx="2016224" cy="218695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25220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0" y="4221088"/>
            <a:ext cx="3452691" cy="244827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apanese-cranes-cranes-birds-animals-sky-clouds-nature-1920x12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332656"/>
            <a:ext cx="4396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50" dirty="0" smtClean="0">
                <a:ln w="12700" cmpd="sng">
                  <a:solidFill>
                    <a:srgbClr val="0066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настольно-печатные игры</a:t>
            </a:r>
            <a:endParaRPr lang="ru-RU" sz="2800" b="1" spc="50" dirty="0">
              <a:ln w="12700" cmpd="sng">
                <a:solidFill>
                  <a:srgbClr val="0066CC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764704"/>
            <a:ext cx="3531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50" dirty="0" smtClean="0">
                <a:ln w="12700" cmpd="sng">
                  <a:solidFill>
                    <a:srgbClr val="0066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работа с шаблонами</a:t>
            </a:r>
            <a:endParaRPr lang="ru-RU" sz="2800" b="1" spc="50" dirty="0">
              <a:ln w="12700" cmpd="sng">
                <a:solidFill>
                  <a:srgbClr val="0066CC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7596336" y="476672"/>
            <a:ext cx="1152128" cy="648072"/>
          </a:xfrm>
          <a:prstGeom prst="cloud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glow rad="101600">
              <a:srgbClr val="0066CC">
                <a:alpha val="60000"/>
              </a:srgbClr>
            </a:glo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</a:endParaRPr>
          </a:p>
        </p:txBody>
      </p:sp>
      <p:pic>
        <p:nvPicPr>
          <p:cNvPr id="7" name="Рисунок 6" descr="IMG_20161114_172531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3775" t="9817" r="16138"/>
          <a:stretch>
            <a:fillRect/>
          </a:stretch>
        </p:blipFill>
        <p:spPr>
          <a:xfrm>
            <a:off x="2466956" y="1484784"/>
            <a:ext cx="6677044" cy="482453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G_20161114_160651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4326" t="9331" r="3538"/>
          <a:stretch>
            <a:fillRect/>
          </a:stretch>
        </p:blipFill>
        <p:spPr>
          <a:xfrm>
            <a:off x="0" y="4625752"/>
            <a:ext cx="4039566" cy="223224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IMG_20161129_11101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25588" r="20863"/>
          <a:stretch>
            <a:fillRect/>
          </a:stretch>
        </p:blipFill>
        <p:spPr>
          <a:xfrm>
            <a:off x="0" y="1757026"/>
            <a:ext cx="2555776" cy="268008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apanese-cranes-cranes-birds-animals-sky-clouds-nature-1920x12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260648"/>
            <a:ext cx="64087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spc="50" dirty="0" smtClean="0">
                <a:ln w="12700" cmpd="sng">
                  <a:solidFill>
                    <a:srgbClr val="0066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Работа с родителями            «папка-передвижка»</a:t>
            </a:r>
            <a:endParaRPr lang="ru-RU" sz="4400" b="1" spc="50" dirty="0">
              <a:ln w="12700" cmpd="sng">
                <a:solidFill>
                  <a:srgbClr val="0066CC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7596336" y="476672"/>
            <a:ext cx="1152128" cy="648072"/>
          </a:xfrm>
          <a:prstGeom prst="cloud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glow rad="101600">
              <a:srgbClr val="0066CC">
                <a:alpha val="60000"/>
              </a:srgbClr>
            </a:glo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</a:endParaRPr>
          </a:p>
        </p:txBody>
      </p:sp>
      <p:pic>
        <p:nvPicPr>
          <p:cNvPr id="7" name="Рисунок 6" descr="IMG_20161114_17165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0" y="1772816"/>
            <a:ext cx="4858059" cy="272798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pticy3.pn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3851920" y="2609528"/>
            <a:ext cx="5115868" cy="424847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 rot="21012748">
            <a:off x="321292" y="4746892"/>
            <a:ext cx="1255060" cy="177550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3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tretch>
            <a:fillRect/>
          </a:stretch>
        </p:blipFill>
        <p:spPr>
          <a:xfrm rot="668264">
            <a:off x="3063644" y="4759451"/>
            <a:ext cx="1276874" cy="180636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tretch>
            <a:fillRect/>
          </a:stretch>
        </p:blipFill>
        <p:spPr>
          <a:xfrm>
            <a:off x="1475656" y="4616905"/>
            <a:ext cx="1584175" cy="224109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apanese-cranes-cranes-birds-animals-sky-clouds-nature-1920x12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404664"/>
            <a:ext cx="42591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spc="50" dirty="0" smtClean="0">
                <a:ln w="12700" cmpd="sng">
                  <a:solidFill>
                    <a:srgbClr val="0066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Итоги проекта</a:t>
            </a:r>
            <a:r>
              <a:rPr lang="ru-RU" sz="4800" b="1" spc="50" dirty="0" smtClean="0">
                <a:ln w="12700" cmpd="sng">
                  <a:solidFill>
                    <a:srgbClr val="0066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:</a:t>
            </a:r>
          </a:p>
        </p:txBody>
      </p:sp>
      <p:sp>
        <p:nvSpPr>
          <p:cNvPr id="5" name="Облако 4"/>
          <p:cNvSpPr/>
          <p:nvPr/>
        </p:nvSpPr>
        <p:spPr>
          <a:xfrm>
            <a:off x="7596336" y="476672"/>
            <a:ext cx="1152128" cy="648072"/>
          </a:xfrm>
          <a:prstGeom prst="cloud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glow rad="101600">
              <a:srgbClr val="0066CC">
                <a:alpha val="60000"/>
              </a:srgbClr>
            </a:glo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95536" y="1331476"/>
            <a:ext cx="6480720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 в рамках проекта получилась интересной, увлекательной, познавательной. Она позволила раздвинуть горизонт знаний каждого ребенка, создать для него более широкие общественные контакты, чем это возможно при традиционных формах занятий. </a:t>
            </a:r>
            <a:endParaRPr kumimoji="0" lang="ru-RU" sz="24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E69F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Проблему данного проекта дети решили путём совместной деятельности с родителями и воспитателями, путём простого наблюдения, элементарного анализа действительности. Ребёнок усваивает всё прочно и надолго, когда слышит, видит и делает сам.</a:t>
            </a:r>
            <a:endParaRPr kumimoji="0" lang="ru-RU" sz="24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E69F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walls.ru-30249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91680" y="4221088"/>
            <a:ext cx="7236296" cy="2308324"/>
          </a:xfrm>
          <a:prstGeom prst="rect">
            <a:avLst/>
          </a:prstGeom>
        </p:spPr>
        <p:txBody>
          <a:bodyPr>
            <a:prstTxWarp prst="textWave4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endParaRPr lang="ru-RU" sz="8800" b="1" dirty="0" smtClean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3501008"/>
            <a:ext cx="5328592" cy="3139321"/>
          </a:xfrm>
          <a:prstGeom prst="rect">
            <a:avLst/>
          </a:prstGeom>
          <a:noFill/>
        </p:spPr>
        <p:txBody>
          <a:bodyPr wrap="square" rtlCol="0">
            <a:prstTxWarp prst="textWave4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66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</a:t>
            </a:r>
          </a:p>
          <a:p>
            <a:pPr algn="ctr"/>
            <a:r>
              <a:rPr lang="ru-RU" sz="66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ВНИМАНИЕ</a:t>
            </a:r>
            <a:endParaRPr lang="ru-RU" sz="6600" b="1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 descr="mod_article1447380_30.pn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 rot="19856844">
            <a:off x="5762475" y="734580"/>
            <a:ext cx="2783634" cy="2065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apanese-cranes-cranes-birds-animals-sky-clouds-nature-1920x12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260648"/>
            <a:ext cx="842493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rgbClr val="0066CC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Вид проекта: краткосрочный, познавательный, творческий</a:t>
            </a:r>
          </a:p>
          <a:p>
            <a:r>
              <a:rPr lang="ru-RU" sz="2400" b="1" dirty="0" smtClean="0">
                <a:ln w="12700">
                  <a:solidFill>
                    <a:srgbClr val="0066CC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Продолжительность: с </a:t>
            </a: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31 октября по 3 ноября</a:t>
            </a:r>
            <a:endParaRPr lang="ru-RU" sz="2400" b="1" dirty="0" smtClean="0">
              <a:ln w="12700">
                <a:solidFill>
                  <a:srgbClr val="0066CC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endParaRPr lang="ru-RU" sz="2400" b="1" dirty="0" smtClean="0">
              <a:ln w="12700">
                <a:solidFill>
                  <a:srgbClr val="0066CC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3200" b="1" dirty="0" smtClean="0">
                <a:ln w="12700">
                  <a:solidFill>
                    <a:srgbClr val="0066CC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Актуальность реализации проекта:</a:t>
            </a: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95536" y="2348880"/>
            <a:ext cx="619268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Воспитание экологической культуры дошкольников, нравственности являются важнейшей задачей, решаемой детским садом и семьей, с раннего возраста. Проведя анализ знаний детей, выяснилось, что дети имеют скудные знания об образе жизни птиц, их повадках, питании, у детей отсутствует представление о том, как беречь, ухаживать, не причинять вреда птицам. Многие дети не могут назвать их, составить описательный рассказ о птицах.</a:t>
            </a:r>
            <a:endParaRPr kumimoji="0" lang="ru-RU" sz="32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E69F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7524328" y="620688"/>
            <a:ext cx="1224136" cy="648072"/>
          </a:xfrm>
          <a:prstGeom prst="cloud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glow rad="101600">
              <a:srgbClr val="0066CC">
                <a:alpha val="60000"/>
              </a:srgbClr>
            </a:glo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apanese-cranes-cranes-birds-animals-sky-clouds-nature-1920x12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476672"/>
            <a:ext cx="17545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spc="50" dirty="0" smtClean="0">
                <a:ln w="12700" cmpd="sng">
                  <a:solidFill>
                    <a:srgbClr val="0066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Цели:</a:t>
            </a:r>
            <a:endParaRPr lang="ru-RU" sz="4800" b="1" spc="50" dirty="0">
              <a:ln w="12700" cmpd="sng">
                <a:solidFill>
                  <a:srgbClr val="0066CC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67544" y="1988840"/>
            <a:ext cx="597666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8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формировать желание детей заботиться о зимующих птицах,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ru-RU" sz="28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знавать птиц, называть части тела;</a:t>
            </a:r>
            <a:endParaRPr kumimoji="0" lang="ru-RU" sz="28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E69F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8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дать детям представление о  перелетных птицах, об их внешнем виде, повадках, об особенностях их жизни весной;</a:t>
            </a:r>
            <a:endParaRPr kumimoji="0" lang="ru-RU" sz="28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E69F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800" b="1" i="0" u="none" strike="noStrike" normalizeH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воспитывать любовь и заботливое отношение к пернатым.</a:t>
            </a:r>
            <a:endParaRPr kumimoji="0" lang="ru-RU" sz="28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E69F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7596336" y="476672"/>
            <a:ext cx="1152128" cy="648072"/>
          </a:xfrm>
          <a:prstGeom prst="cloud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glow rad="101600">
              <a:srgbClr val="0066CC">
                <a:alpha val="60000"/>
              </a:srgbClr>
            </a:glo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apanese-cranes-cranes-birds-animals-sky-clouds-nature-1920x12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9552" y="476672"/>
            <a:ext cx="4647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spc="50" dirty="0" smtClean="0">
                <a:ln w="12700" cmpd="sng">
                  <a:solidFill>
                    <a:srgbClr val="0066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Задачи проекта:</a:t>
            </a: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95536" y="1916832"/>
            <a:ext cx="64087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развивать элементарные представления о птицах (летают, поют, клюют, вьют гнёзда, выводят птенцов);</a:t>
            </a:r>
            <a:endParaRPr kumimoji="0" lang="ru-RU" sz="24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E69F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формировать желания беречь и заботиться о братьях наших меньших;</a:t>
            </a:r>
            <a:endParaRPr kumimoji="0" lang="ru-RU" sz="24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E69F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формироватьумения: наблюдать, сравнивать,  анализировать и отражать результаты наблюдений в разных видах творческой деятельности ;</a:t>
            </a:r>
            <a:endParaRPr kumimoji="0" lang="ru-RU" sz="24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E69F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повышать уровень педагогической культуры родителей через привлечение к совместной деятельности с детьми.</a:t>
            </a:r>
            <a:endParaRPr kumimoji="0" lang="ru-RU" sz="24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E69F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7596336" y="476672"/>
            <a:ext cx="1152128" cy="648072"/>
          </a:xfrm>
          <a:prstGeom prst="cloud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glow rad="101600">
              <a:srgbClr val="0066CC">
                <a:alpha val="60000"/>
              </a:srgbClr>
            </a:glo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apanese-cranes-cranes-birds-animals-sky-clouds-nature-1920x12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404664"/>
            <a:ext cx="65856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spc="50" dirty="0" smtClean="0">
                <a:ln w="12700" cmpd="sng">
                  <a:solidFill>
                    <a:srgbClr val="0066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Ожидаемый результат:</a:t>
            </a: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39552" y="2204864"/>
            <a:ext cx="590465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систематизация знаний детей о птицах;</a:t>
            </a:r>
            <a:endParaRPr kumimoji="0" lang="ru-RU" sz="24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E69F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формирование осознанного действенного отношения к птицам,</a:t>
            </a:r>
            <a:endParaRPr kumimoji="0" lang="ru-RU" sz="24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E69F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желание детей заботиться о пернатых;</a:t>
            </a:r>
            <a:endParaRPr kumimoji="0" lang="ru-RU" sz="24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E69F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понимание их значимости в жизни людей;</a:t>
            </a:r>
            <a:endParaRPr kumimoji="0" lang="ru-RU" sz="24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E69F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69F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активное  участие родителей в проекте, что дополнительно способствует воспитанию  у детей любви и бережного отношения к птицам.</a:t>
            </a:r>
            <a:endParaRPr kumimoji="0" lang="ru-RU" sz="24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E69F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7596336" y="476672"/>
            <a:ext cx="1152128" cy="648072"/>
          </a:xfrm>
          <a:prstGeom prst="cloud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glow rad="101600">
              <a:srgbClr val="0066CC">
                <a:alpha val="60000"/>
              </a:srgbClr>
            </a:glo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1124744"/>
            <a:ext cx="6408712" cy="635878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endParaRPr lang="ru-RU" sz="5400" b="1" dirty="0">
              <a:ln w="19050">
                <a:solidFill>
                  <a:srgbClr val="00B050"/>
                </a:solidFill>
                <a:prstDash val="solid"/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Рисунок 4" descr="japanese-cranes-cranes-birds-animals-sky-clouds-nature-1920x12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75656" y="908720"/>
            <a:ext cx="243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404664"/>
            <a:ext cx="5150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50" dirty="0" smtClean="0">
                <a:ln w="12700" cmpd="sng">
                  <a:solidFill>
                    <a:srgbClr val="0066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аппликация «Скворечник»</a:t>
            </a:r>
            <a:endParaRPr lang="ru-RU" sz="3200" dirty="0">
              <a:ln w="12700" cmpd="sng">
                <a:solidFill>
                  <a:srgbClr val="0066CC"/>
                </a:solidFill>
                <a:prstDash val="solid"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7236296" y="332656"/>
            <a:ext cx="1656184" cy="792088"/>
          </a:xfrm>
          <a:prstGeom prst="cloud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glow rad="101600">
              <a:srgbClr val="0066CC">
                <a:alpha val="60000"/>
              </a:srgbClr>
            </a:glo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66CC"/>
                  </a:solidFill>
                </a:ln>
              </a:rPr>
              <a:t>31.10.16</a:t>
            </a:r>
            <a:endParaRPr lang="ru-RU" dirty="0">
              <a:ln>
                <a:solidFill>
                  <a:srgbClr val="0066CC"/>
                </a:solidFill>
              </a:ln>
            </a:endParaRPr>
          </a:p>
        </p:txBody>
      </p:sp>
      <p:pic>
        <p:nvPicPr>
          <p:cNvPr id="10" name="Рисунок 9" descr="20161031_09502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6688" t="2751" r="14563" b="14322"/>
          <a:stretch>
            <a:fillRect/>
          </a:stretch>
        </p:blipFill>
        <p:spPr>
          <a:xfrm>
            <a:off x="251520" y="1052736"/>
            <a:ext cx="3012254" cy="237906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IMG_20161114_115129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16478"/>
          <a:stretch>
            <a:fillRect/>
          </a:stretch>
        </p:blipFill>
        <p:spPr>
          <a:xfrm>
            <a:off x="1979712" y="3573016"/>
            <a:ext cx="7004072" cy="328498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20161031_09413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6925" t="13251" b="31100"/>
          <a:stretch>
            <a:fillRect/>
          </a:stretch>
        </p:blipFill>
        <p:spPr>
          <a:xfrm>
            <a:off x="4484835" y="1196752"/>
            <a:ext cx="4443140" cy="223224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japanese-cranes-cranes-birds-animals-sky-clouds-nature-1920x12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1560" y="332656"/>
            <a:ext cx="54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3200" b="1" spc="50" dirty="0" smtClean="0">
                <a:ln w="12700" cmpd="sng">
                  <a:solidFill>
                    <a:srgbClr val="0066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рисование «Зимние птицы»</a:t>
            </a:r>
            <a:endParaRPr lang="ru-RU" sz="3200" dirty="0">
              <a:ln w="12700" cmpd="sng">
                <a:solidFill>
                  <a:srgbClr val="0066CC"/>
                </a:solidFill>
                <a:prstDash val="solid"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Рисунок 8" descr="IMG_20161101_09225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27951" t="27562" r="20075"/>
          <a:stretch>
            <a:fillRect/>
          </a:stretch>
        </p:blipFill>
        <p:spPr>
          <a:xfrm>
            <a:off x="179512" y="3138517"/>
            <a:ext cx="4752528" cy="371948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IMG_20161101_113351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9288" r="20075"/>
          <a:stretch>
            <a:fillRect/>
          </a:stretch>
        </p:blipFill>
        <p:spPr>
          <a:xfrm>
            <a:off x="395536" y="1052736"/>
            <a:ext cx="2736304" cy="253401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2" name="Облако 11"/>
          <p:cNvSpPr/>
          <p:nvPr/>
        </p:nvSpPr>
        <p:spPr>
          <a:xfrm>
            <a:off x="7236296" y="332656"/>
            <a:ext cx="1656184" cy="792088"/>
          </a:xfrm>
          <a:prstGeom prst="cloud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glow rad="101600">
              <a:srgbClr val="0066CC">
                <a:alpha val="60000"/>
              </a:srgbClr>
            </a:glo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66CC"/>
                  </a:solidFill>
                </a:ln>
              </a:rPr>
              <a:t>1.11.16</a:t>
            </a:r>
            <a:endParaRPr lang="ru-RU" dirty="0">
              <a:ln>
                <a:solidFill>
                  <a:srgbClr val="0066CC"/>
                </a:solidFill>
              </a:ln>
            </a:endParaRPr>
          </a:p>
        </p:txBody>
      </p:sp>
      <p:pic>
        <p:nvPicPr>
          <p:cNvPr id="11" name="Рисунок 10" descr="IMG_20161102_133306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10101" b="2751"/>
          <a:stretch>
            <a:fillRect/>
          </a:stretch>
        </p:blipFill>
        <p:spPr>
          <a:xfrm>
            <a:off x="5292080" y="1196752"/>
            <a:ext cx="3647794" cy="566124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apanese-cranes-cranes-birds-animals-sky-clouds-nature-1920x12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404664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50" dirty="0" smtClean="0">
                <a:ln w="12700" cmpd="sng">
                  <a:solidFill>
                    <a:srgbClr val="0066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лепка «Возвращение уток»</a:t>
            </a:r>
            <a:endParaRPr lang="ru-RU" sz="3200" b="1" spc="50" dirty="0">
              <a:ln w="12700" cmpd="sng">
                <a:solidFill>
                  <a:srgbClr val="0066CC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 descr="IMG_20161111_13324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17450" b="22701"/>
          <a:stretch>
            <a:fillRect/>
          </a:stretch>
        </p:blipFill>
        <p:spPr>
          <a:xfrm>
            <a:off x="4572000" y="1768077"/>
            <a:ext cx="4572000" cy="487286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Облако 6"/>
          <p:cNvSpPr/>
          <p:nvPr/>
        </p:nvSpPr>
        <p:spPr>
          <a:xfrm>
            <a:off x="7236296" y="332656"/>
            <a:ext cx="1656184" cy="792088"/>
          </a:xfrm>
          <a:prstGeom prst="cloud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glow rad="101600">
              <a:srgbClr val="0066CC">
                <a:alpha val="60000"/>
              </a:srgbClr>
            </a:glo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66CC"/>
                  </a:solidFill>
                </a:ln>
              </a:rPr>
              <a:t>2.11.16</a:t>
            </a:r>
            <a:endParaRPr lang="ru-RU" dirty="0">
              <a:ln>
                <a:solidFill>
                  <a:srgbClr val="0066CC"/>
                </a:solidFill>
              </a:ln>
            </a:endParaRPr>
          </a:p>
        </p:txBody>
      </p:sp>
      <p:pic>
        <p:nvPicPr>
          <p:cNvPr id="8" name="Рисунок 7" descr="IMG_20161114_171901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24412" r="14951"/>
          <a:stretch>
            <a:fillRect/>
          </a:stretch>
        </p:blipFill>
        <p:spPr>
          <a:xfrm>
            <a:off x="0" y="1268759"/>
            <a:ext cx="4354363" cy="4032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apanese-cranes-cranes-birds-animals-sky-clouds-nature-1920x12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_20161103_094245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t="-885" r="4646" b="4477"/>
          <a:stretch>
            <a:fillRect/>
          </a:stretch>
        </p:blipFill>
        <p:spPr>
          <a:xfrm>
            <a:off x="2508248" y="3111628"/>
            <a:ext cx="6635752" cy="374637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Облако 5"/>
          <p:cNvSpPr/>
          <p:nvPr/>
        </p:nvSpPr>
        <p:spPr>
          <a:xfrm>
            <a:off x="7308304" y="332656"/>
            <a:ext cx="1656184" cy="792088"/>
          </a:xfrm>
          <a:prstGeom prst="cloud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glow rad="101600">
              <a:srgbClr val="0066CC">
                <a:alpha val="60000"/>
              </a:srgbClr>
            </a:glo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66CC"/>
                  </a:solidFill>
                </a:ln>
              </a:rPr>
              <a:t>3.11.16</a:t>
            </a:r>
            <a:endParaRPr lang="ru-RU" dirty="0">
              <a:ln>
                <a:solidFill>
                  <a:srgbClr val="0066CC"/>
                </a:solidFill>
              </a:ln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32656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50" dirty="0" smtClean="0">
                <a:ln w="12700" cmpd="sng">
                  <a:solidFill>
                    <a:srgbClr val="0066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речевое развитие: «Перелётные птицы»; читалочка «Как птичка семечко разделила» </a:t>
            </a:r>
            <a:endParaRPr lang="ru-RU" sz="2800" dirty="0">
              <a:ln w="12700" cmpd="sng">
                <a:solidFill>
                  <a:srgbClr val="0066CC"/>
                </a:solidFill>
                <a:prstDash val="solid"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Рисунок 7" descr="IMG_20170208_163223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rcRect r="10301"/>
          <a:stretch>
            <a:fillRect/>
          </a:stretch>
        </p:blipFill>
        <p:spPr>
          <a:xfrm>
            <a:off x="0" y="1412775"/>
            <a:ext cx="4860032" cy="304248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509</Words>
  <Application>Microsoft Office PowerPoint</Application>
  <PresentationFormat>Экран (4:3)</PresentationFormat>
  <Paragraphs>54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Галя</dc:creator>
  <cp:lastModifiedBy>Галя</cp:lastModifiedBy>
  <cp:revision>72</cp:revision>
  <dcterms:created xsi:type="dcterms:W3CDTF">2016-11-07T15:25:30Z</dcterms:created>
  <dcterms:modified xsi:type="dcterms:W3CDTF">2017-02-12T14:31:50Z</dcterms:modified>
</cp:coreProperties>
</file>