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6" r:id="rId4"/>
    <p:sldId id="259" r:id="rId5"/>
    <p:sldId id="262" r:id="rId6"/>
    <p:sldId id="263" r:id="rId7"/>
    <p:sldId id="264" r:id="rId8"/>
    <p:sldId id="265" r:id="rId9"/>
    <p:sldId id="267" r:id="rId10"/>
    <p:sldId id="269" r:id="rId11"/>
    <p:sldId id="272" r:id="rId12"/>
    <p:sldId id="273" r:id="rId13"/>
    <p:sldId id="271" r:id="rId14"/>
    <p:sldId id="274" r:id="rId15"/>
    <p:sldId id="282" r:id="rId16"/>
    <p:sldId id="275" r:id="rId17"/>
    <p:sldId id="276" r:id="rId18"/>
    <p:sldId id="277" r:id="rId19"/>
    <p:sldId id="281" r:id="rId20"/>
    <p:sldId id="278" r:id="rId21"/>
    <p:sldId id="279" r:id="rId22"/>
    <p:sldId id="280" r:id="rId23"/>
    <p:sldId id="285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09" autoAdjust="0"/>
    <p:restoredTop sz="90433" autoAdjust="0"/>
  </p:normalViewPr>
  <p:slideViewPr>
    <p:cSldViewPr>
      <p:cViewPr varScale="1">
        <p:scale>
          <a:sx n="63" d="100"/>
          <a:sy n="63" d="100"/>
        </p:scale>
        <p:origin x="-148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D0A15-5620-4E0D-9828-A555FF266DEC}" type="datetimeFigureOut">
              <a:rPr lang="ru-RU" smtClean="0"/>
              <a:pPr/>
              <a:t>24.04.2017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294194-F34F-4166-887C-24148BAB622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flipV="1">
            <a:off x="628680" y="45719"/>
            <a:ext cx="8515320" cy="52576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57158" y="714356"/>
            <a:ext cx="821537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b="1" dirty="0" smtClean="0"/>
          </a:p>
          <a:p>
            <a:endParaRPr lang="ru-RU" sz="2000" b="1" dirty="0"/>
          </a:p>
          <a:p>
            <a:endParaRPr lang="ru-RU" sz="2000" b="1" dirty="0" smtClean="0"/>
          </a:p>
        </p:txBody>
      </p:sp>
      <p:pic>
        <p:nvPicPr>
          <p:cNvPr id="51" name="Рисунок 50" descr="5623b3234a8c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2" name="Прямоугольник 51"/>
          <p:cNvSpPr/>
          <p:nvPr/>
        </p:nvSpPr>
        <p:spPr>
          <a:xfrm>
            <a:off x="2286000" y="269033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/>
            </a:r>
            <a:br>
              <a:rPr lang="ru-RU" i="1" dirty="0" smtClean="0">
                <a:solidFill>
                  <a:srgbClr val="002060"/>
                </a:solidFill>
              </a:rPr>
            </a:br>
            <a:r>
              <a:rPr lang="ru-RU" i="1" dirty="0" smtClean="0">
                <a:solidFill>
                  <a:srgbClr val="002060"/>
                </a:solidFill>
              </a:rPr>
              <a:t> 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56" name="Рисунок 55" descr="IMG_20170316_1230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1142976" y="1428736"/>
            <a:ext cx="6500858" cy="3286148"/>
          </a:xfrm>
          <a:prstGeom prst="rect">
            <a:avLst/>
          </a:prstGeom>
        </p:spPr>
      </p:pic>
      <p:sp>
        <p:nvSpPr>
          <p:cNvPr id="59" name="Прямоугольник 58"/>
          <p:cNvSpPr/>
          <p:nvPr/>
        </p:nvSpPr>
        <p:spPr>
          <a:xfrm>
            <a:off x="714348" y="0"/>
            <a:ext cx="7715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Проект в средней группе </a:t>
            </a:r>
            <a:br>
              <a:rPr lang="ru-RU" sz="3200" b="1" dirty="0" smtClean="0">
                <a:solidFill>
                  <a:srgbClr val="002060"/>
                </a:solidFill>
              </a:rPr>
            </a:br>
            <a:r>
              <a:rPr lang="ru-RU" sz="3200" b="1" dirty="0" smtClean="0">
                <a:solidFill>
                  <a:srgbClr val="002060"/>
                </a:solidFill>
              </a:rPr>
              <a:t> на тему :  </a:t>
            </a:r>
            <a:r>
              <a:rPr lang="ru-RU" sz="3200" b="1" dirty="0" smtClean="0">
                <a:solidFill>
                  <a:srgbClr val="C00000"/>
                </a:solidFill>
              </a:rPr>
              <a:t/>
            </a:r>
            <a:br>
              <a:rPr lang="ru-RU" sz="3200" b="1" dirty="0" smtClean="0">
                <a:solidFill>
                  <a:srgbClr val="C00000"/>
                </a:solidFill>
              </a:rPr>
            </a:br>
            <a:r>
              <a:rPr lang="ru-RU" sz="3200" b="1" dirty="0" smtClean="0">
                <a:solidFill>
                  <a:srgbClr val="C00000"/>
                </a:solidFill>
              </a:rPr>
              <a:t> «Мордовская народная культура  </a:t>
            </a:r>
            <a:endParaRPr lang="ru-RU" sz="32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4" name="Содержимое 3" descr="d255124c1982899bb3f3fb8fa131bd2b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845359" cy="6858000"/>
          </a:xfrm>
        </p:spPr>
      </p:pic>
      <p:pic>
        <p:nvPicPr>
          <p:cNvPr id="6" name="Рисунок 5" descr="P10401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85918" y="1000108"/>
            <a:ext cx="6740316" cy="56423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571604" y="285728"/>
            <a:ext cx="515858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</a:rPr>
              <a:t>Знакомство  с музыкальным инструментом. </a:t>
            </a:r>
            <a:endParaRPr lang="ru-RU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-214338"/>
            <a:ext cx="8229600" cy="1143000"/>
          </a:xfrm>
        </p:spPr>
        <p:txBody>
          <a:bodyPr>
            <a:normAutofit/>
          </a:bodyPr>
          <a:lstStyle/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Содержимое 9" descr="6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786910" cy="6858000"/>
          </a:xfrm>
        </p:spPr>
      </p:pic>
      <p:sp>
        <p:nvSpPr>
          <p:cNvPr id="11" name="Прямоугольник 10"/>
          <p:cNvSpPr/>
          <p:nvPr/>
        </p:nvSpPr>
        <p:spPr>
          <a:xfrm>
            <a:off x="500034" y="357166"/>
            <a:ext cx="63579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Приобщение к мордовской национальной культуры  в краеведческом уголке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2" name="Содержимое 5" descr="P10401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1197500">
            <a:off x="500034" y="1357298"/>
            <a:ext cx="3394472" cy="4525963"/>
          </a:xfrm>
          <a:prstGeom prst="rect">
            <a:avLst/>
          </a:prstGeom>
        </p:spPr>
      </p:pic>
      <p:pic>
        <p:nvPicPr>
          <p:cNvPr id="13" name="Picture 2" descr="D:\Desktop\проект  мордовская культура\P104010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9102">
            <a:off x="4500562" y="1500174"/>
            <a:ext cx="3375446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1507" name="Picture 3" descr="D:\Desktop\проект  мордовская культура\P10401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Игровая деятельность  : </a:t>
            </a:r>
            <a:br>
              <a:rPr lang="ru-RU" dirty="0" smtClean="0"/>
            </a:br>
            <a:r>
              <a:rPr lang="ru-RU" dirty="0" smtClean="0"/>
              <a:t>Подвижная игра  :« Волки»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2530" name="Picture 2" descr="D:\Desktop\проект  мордовская культура\P10401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737" y="928670"/>
            <a:ext cx="9069263" cy="57262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Содержимое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3554" name="Picture 2" descr="D:\Desktop\проект  мордовская культура\IMG_20170316_161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924"/>
            <a:ext cx="9290616" cy="70009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0010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ДИДАКТИЧЕСКАЯ ИГРА </a:t>
            </a:r>
            <a:r>
              <a:rPr lang="ru-RU" sz="2400" dirty="0" smtClean="0">
                <a:solidFill>
                  <a:srgbClr val="00B050"/>
                </a:solidFill>
              </a:rPr>
              <a:t>« Подбери  одежду » </a:t>
            </a: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IMG_20170316_1222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21096966">
            <a:off x="264456" y="937503"/>
            <a:ext cx="2619491" cy="3819539"/>
          </a:xfrm>
        </p:spPr>
      </p:pic>
      <p:pic>
        <p:nvPicPr>
          <p:cNvPr id="5" name="Рисунок 4" descr="IMG_20170316_1224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650223">
            <a:off x="2856100" y="1178249"/>
            <a:ext cx="5597689" cy="515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_20170316_12315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500032" y="1428736"/>
            <a:ext cx="3643339" cy="4929222"/>
          </a:xfrm>
        </p:spPr>
      </p:pic>
      <p:pic>
        <p:nvPicPr>
          <p:cNvPr id="5" name="Рисунок 4" descr="IMG_20170316_1230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4107653" y="1821645"/>
            <a:ext cx="5000660" cy="421484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-20419"/>
            <a:ext cx="91440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Мордовские народные традиции,</a:t>
            </a:r>
          </a:p>
          <a:p>
            <a:pPr algn="ctr"/>
            <a:r>
              <a:rPr lang="ru-RU" sz="4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ru-RU" sz="4400" b="1" cap="none" spc="0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исскуство</a:t>
            </a:r>
            <a:endParaRPr lang="ru-RU" sz="4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txBody>
          <a:bodyPr/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rgbClr val="C00000"/>
                </a:solidFill>
              </a:rPr>
              <a:t>Творческие ручные  работы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Содержимое 3" descr="IMG_20170316_12354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5835286">
            <a:off x="-460071" y="1913555"/>
            <a:ext cx="5248872" cy="3794248"/>
          </a:xfrm>
        </p:spPr>
      </p:pic>
      <p:pic>
        <p:nvPicPr>
          <p:cNvPr id="6" name="Рисунок 5" descr="IMG_20170316_123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819714">
            <a:off x="4143230" y="1957319"/>
            <a:ext cx="5089442" cy="40654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/>
          <a:lstStyle/>
          <a:p>
            <a:r>
              <a:rPr lang="ru-RU" dirty="0" smtClean="0">
                <a:solidFill>
                  <a:srgbClr val="00B050"/>
                </a:solidFill>
              </a:rPr>
              <a:t>Резьба по дереву </a:t>
            </a:r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IMG_20170316_12335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1142984"/>
            <a:ext cx="8929718" cy="5429288"/>
          </a:xfrm>
        </p:spPr>
      </p:pic>
      <p:pic>
        <p:nvPicPr>
          <p:cNvPr id="5" name="Рисунок 4" descr="IMG_20170316_1237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434274">
            <a:off x="5836691" y="3225108"/>
            <a:ext cx="3904456" cy="24499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357166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IMG_20170316_1235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-142908" y="0"/>
            <a:ext cx="4500562" cy="6858000"/>
          </a:xfrm>
        </p:spPr>
      </p:pic>
      <p:pic>
        <p:nvPicPr>
          <p:cNvPr id="5" name="Рисунок 4" descr="IMG_20170316_1234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429092" y="0"/>
            <a:ext cx="471490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i="1" dirty="0" smtClean="0">
                <a:solidFill>
                  <a:srgbClr val="C00000"/>
                </a:solidFill>
              </a:rPr>
              <a:t/>
            </a:r>
            <a:br>
              <a:rPr lang="ru-RU" sz="3600" i="1" dirty="0" smtClean="0">
                <a:solidFill>
                  <a:srgbClr val="C00000"/>
                </a:solidFill>
              </a:rPr>
            </a:br>
            <a:r>
              <a:rPr lang="ru-RU" sz="3600" i="1" dirty="0">
                <a:solidFill>
                  <a:srgbClr val="C00000"/>
                </a:solidFill>
              </a:rPr>
              <a:t/>
            </a:r>
            <a:br>
              <a:rPr lang="ru-RU" sz="3600" i="1" dirty="0">
                <a:solidFill>
                  <a:srgbClr val="C00000"/>
                </a:solidFill>
              </a:rPr>
            </a:br>
            <a:endParaRPr lang="ru-RU" sz="3600" i="1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042005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flipV="1">
            <a:off x="0" y="6857999"/>
            <a:ext cx="9144000" cy="45719"/>
          </a:xfrm>
        </p:spPr>
      </p:pic>
      <p:pic>
        <p:nvPicPr>
          <p:cNvPr id="6" name="Рисунок 5" descr="567ff9f674c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5776"/>
            <a:ext cx="9144000" cy="714377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285852" y="857232"/>
            <a:ext cx="785814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i="1" dirty="0" smtClean="0">
                <a:solidFill>
                  <a:srgbClr val="C00000"/>
                </a:solidFill>
              </a:rPr>
              <a:t>Вид проекта  : </a:t>
            </a:r>
          </a:p>
          <a:p>
            <a:pPr algn="ctr"/>
            <a:r>
              <a:rPr lang="ru-RU" sz="4000" i="1" dirty="0" smtClean="0">
                <a:solidFill>
                  <a:srgbClr val="C00000"/>
                </a:solidFill>
              </a:rPr>
              <a:t>познавательный</a:t>
            </a:r>
            <a:br>
              <a:rPr lang="ru-RU" sz="4000" i="1" dirty="0" smtClean="0">
                <a:solidFill>
                  <a:srgbClr val="C00000"/>
                </a:solidFill>
              </a:rPr>
            </a:br>
            <a:endParaRPr lang="ru-RU" sz="4000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i="1" dirty="0" smtClean="0">
                <a:solidFill>
                  <a:srgbClr val="C00000"/>
                </a:solidFill>
              </a:rPr>
              <a:t>Срок реализации :</a:t>
            </a:r>
          </a:p>
          <a:p>
            <a:pPr algn="ctr"/>
            <a:r>
              <a:rPr lang="ru-RU" sz="4000" i="1" dirty="0" smtClean="0">
                <a:solidFill>
                  <a:srgbClr val="C00000"/>
                </a:solidFill>
              </a:rPr>
              <a:t>27.03.17 по  31.03.17</a:t>
            </a:r>
          </a:p>
          <a:p>
            <a:pPr algn="ctr"/>
            <a:endParaRPr lang="ru-RU" sz="4000" i="1" dirty="0" smtClean="0">
              <a:solidFill>
                <a:srgbClr val="C00000"/>
              </a:solidFill>
            </a:endParaRPr>
          </a:p>
          <a:p>
            <a:pPr algn="ctr"/>
            <a:r>
              <a:rPr lang="ru-RU" sz="4000" i="1" dirty="0" smtClean="0">
                <a:solidFill>
                  <a:srgbClr val="C00000"/>
                </a:solidFill>
              </a:rPr>
              <a:t>Участники  : </a:t>
            </a:r>
          </a:p>
          <a:p>
            <a:pPr algn="ctr"/>
            <a:r>
              <a:rPr lang="ru-RU" sz="4000" i="1" dirty="0" smtClean="0">
                <a:solidFill>
                  <a:srgbClr val="C00000"/>
                </a:solidFill>
              </a:rPr>
              <a:t>Дети ,воспитатель ,родители </a:t>
            </a:r>
            <a:br>
              <a:rPr lang="ru-RU" sz="4000" i="1" dirty="0" smtClean="0">
                <a:solidFill>
                  <a:srgbClr val="C00000"/>
                </a:solidFill>
              </a:rPr>
            </a:br>
            <a:endParaRPr lang="ru-RU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528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4" name="Содержимое 3" descr="43485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14480" y="142852"/>
            <a:ext cx="39314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rgbClr val="C00000"/>
                </a:solidFill>
              </a:rPr>
              <a:t>Народная</a:t>
            </a:r>
            <a:r>
              <a:rPr lang="ru-RU" sz="3600" dirty="0" smtClean="0"/>
              <a:t> </a:t>
            </a:r>
            <a:r>
              <a:rPr lang="ru-RU" sz="3600" dirty="0" smtClean="0">
                <a:solidFill>
                  <a:srgbClr val="C00000"/>
                </a:solidFill>
              </a:rPr>
              <a:t>одежда </a:t>
            </a:r>
            <a:endParaRPr lang="ru-RU" sz="3600" dirty="0">
              <a:solidFill>
                <a:srgbClr val="C00000"/>
              </a:solidFill>
            </a:endParaRPr>
          </a:p>
        </p:txBody>
      </p:sp>
      <p:pic>
        <p:nvPicPr>
          <p:cNvPr id="6" name="Рисунок 5" descr="IMG_20170316_123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500034" y="785794"/>
            <a:ext cx="3936660" cy="5429289"/>
          </a:xfrm>
          <a:prstGeom prst="rect">
            <a:avLst/>
          </a:prstGeom>
        </p:spPr>
      </p:pic>
      <p:pic>
        <p:nvPicPr>
          <p:cNvPr id="7" name="Рисунок 6" descr="IMG_20170316_1230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4138911" y="1718948"/>
            <a:ext cx="5581088" cy="37147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IMG_20170316_1232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4357686" cy="6858000"/>
          </a:xfrm>
        </p:spPr>
      </p:pic>
      <p:pic>
        <p:nvPicPr>
          <p:cNvPr id="5" name="Рисунок 4" descr="IMG_20170316_12315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286248" y="0"/>
            <a:ext cx="457203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Содержимое 3" descr="92584635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714612" y="0"/>
            <a:ext cx="27366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Выставка работ </a:t>
            </a:r>
            <a:endParaRPr lang="ru-RU" sz="2800" dirty="0">
              <a:solidFill>
                <a:srgbClr val="FF0000"/>
              </a:solidFill>
            </a:endParaRPr>
          </a:p>
        </p:txBody>
      </p:sp>
      <p:pic>
        <p:nvPicPr>
          <p:cNvPr id="7" name="Рисунок 6" descr="P10401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15219">
            <a:off x="4911156" y="661242"/>
            <a:ext cx="3992617" cy="3054734"/>
          </a:xfrm>
          <a:prstGeom prst="rect">
            <a:avLst/>
          </a:prstGeom>
        </p:spPr>
      </p:pic>
      <p:pic>
        <p:nvPicPr>
          <p:cNvPr id="8" name="Рисунок 7" descr="IMG_20170316_16274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480603">
            <a:off x="5087354" y="3213933"/>
            <a:ext cx="3512026" cy="3349801"/>
          </a:xfrm>
          <a:prstGeom prst="rect">
            <a:avLst/>
          </a:prstGeom>
        </p:spPr>
      </p:pic>
      <p:pic>
        <p:nvPicPr>
          <p:cNvPr id="10" name="Рисунок 9" descr="P104011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966213">
            <a:off x="597456" y="3232733"/>
            <a:ext cx="4711714" cy="3262751"/>
          </a:xfrm>
          <a:prstGeom prst="rect">
            <a:avLst/>
          </a:prstGeom>
        </p:spPr>
      </p:pic>
      <p:pic>
        <p:nvPicPr>
          <p:cNvPr id="11" name="Рисунок 10" descr="P104011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20975567">
            <a:off x="221618" y="687920"/>
            <a:ext cx="3706255" cy="31818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Анализ и результаты проекта :</a:t>
            </a:r>
            <a:endParaRPr lang="ru-RU" dirty="0"/>
          </a:p>
        </p:txBody>
      </p:sp>
      <p:pic>
        <p:nvPicPr>
          <p:cNvPr id="4" name="Содержимое 3" descr="IMG_20170316_12304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987656" y="0"/>
            <a:ext cx="494891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Анализ и результаты проекта :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987656" y="3244334"/>
            <a:ext cx="247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: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1214414" y="1285861"/>
            <a:ext cx="792958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Проанализировав все полученные результат работая над темой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«Мордовское народное искусство  » и приобщить дошкольников к мордовской национальной культуре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мне удалось реализовать поставленные задачи. 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У детей появилось не только новые представления о социальной действительности,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но и эмоционально – положительный настрой по отношению к национальной культуре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. Они лучше узнали и полюбили природу родного края, культуру мордовского народа, 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научились играть , с интересом и удовольствием выполняют задания по аппликации, рисованию, ручному труду.</a:t>
            </a:r>
          </a:p>
          <a:p>
            <a:r>
              <a:rPr lang="ru-RU" sz="2000" b="1" dirty="0" smtClean="0">
                <a:solidFill>
                  <a:srgbClr val="FFFF00"/>
                </a:solidFill>
              </a:rPr>
              <a:t> Удалось наладить и плодотворное сотрудничество с родителями воспитанников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10800000" flipV="1">
            <a:off x="642910" y="285728"/>
            <a:ext cx="7643866" cy="3643338"/>
          </a:xfrm>
        </p:spPr>
        <p:txBody>
          <a:bodyPr>
            <a:norm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471494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</p:txBody>
      </p:sp>
      <p:pic>
        <p:nvPicPr>
          <p:cNvPr id="6" name="Рисунок 5" descr="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358346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571472" y="2000240"/>
            <a:ext cx="792961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Проблема приобщения детей дошкольного возраста к культуре своего народа на основе выделения в ней общечеловеческих ценностей. Этот процесс происходит наиболее оптимально при обращении к историческим корням мордовского народа. Именно знание 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r>
              <a:rPr lang="ru-RU" sz="2000" b="1" dirty="0" smtClean="0">
                <a:solidFill>
                  <a:srgbClr val="002060"/>
                </a:solidFill>
              </a:rPr>
              <a:t>культуры собственного народа, умение понять её, желание приобщиться к её дальнейшему развитию могут стать основой активной творческой деятельности человека, если его знакомить с родной культурой с самого раннего детства. Приобщение к народным традициям и культуре своего народа раскрывает духовный и творческий потенциал ребёнка, даёт реальную возможность адаптироваться в социальной среде.</a:t>
            </a:r>
            <a:br>
              <a:rPr lang="ru-RU" sz="2000" b="1" dirty="0" smtClean="0">
                <a:solidFill>
                  <a:srgbClr val="002060"/>
                </a:solidFill>
              </a:rPr>
            </a:br>
            <a:endParaRPr lang="ru-RU" sz="2000" b="1" dirty="0" smtClean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286000" y="214290"/>
            <a:ext cx="4572000" cy="1877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 smtClean="0">
                <a:solidFill>
                  <a:srgbClr val="002060"/>
                </a:solidFill>
              </a:rPr>
              <a:t>Актуальность темы :</a:t>
            </a:r>
            <a:br>
              <a:rPr lang="ru-RU" sz="4000" b="1" i="1" dirty="0" smtClean="0">
                <a:solidFill>
                  <a:srgbClr val="002060"/>
                </a:solidFill>
              </a:rPr>
            </a:br>
            <a:r>
              <a:rPr lang="ru-RU" b="1" dirty="0" smtClean="0">
                <a:solidFill>
                  <a:srgbClr val="002060"/>
                </a:solidFill>
              </a:rPr>
              <a:t/>
            </a:r>
            <a:br>
              <a:rPr lang="ru-RU" b="1" dirty="0" smtClean="0">
                <a:solidFill>
                  <a:srgbClr val="002060"/>
                </a:solidFill>
              </a:rPr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14290"/>
            <a:ext cx="8229600" cy="1143000"/>
          </a:xfrm>
        </p:spPr>
        <p:txBody>
          <a:bodyPr>
            <a:noAutofit/>
          </a:bodyPr>
          <a:lstStyle/>
          <a:p>
            <a:endParaRPr lang="ru-RU" sz="2800" dirty="0">
              <a:solidFill>
                <a:srgbClr val="0070C0"/>
              </a:solidFill>
            </a:endParaRPr>
          </a:p>
        </p:txBody>
      </p:sp>
      <p:pic>
        <p:nvPicPr>
          <p:cNvPr id="8" name="Содержимое 7" descr="2017-04-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428596" y="500042"/>
            <a:ext cx="80010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Цель  </a:t>
            </a:r>
            <a:r>
              <a:rPr lang="ru-RU" sz="3600" dirty="0" smtClean="0">
                <a:solidFill>
                  <a:srgbClr val="FF0000"/>
                </a:solidFill>
              </a:rPr>
              <a:t>проекта</a:t>
            </a:r>
            <a:r>
              <a:rPr lang="ru-RU" sz="3600" dirty="0" smtClean="0">
                <a:solidFill>
                  <a:srgbClr val="0070C0"/>
                </a:solidFill>
              </a:rPr>
              <a:t> – приобщение детей к мордовской национальной культуре.</a:t>
            </a: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10" name="Рисунок 9" descr="P10401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85785" y="1571612"/>
            <a:ext cx="7429553" cy="49292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gr2_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58282" cy="6858000"/>
          </a:xfrm>
        </p:spPr>
      </p:pic>
      <p:sp>
        <p:nvSpPr>
          <p:cNvPr id="7" name="Прямоугольник 6"/>
          <p:cNvSpPr/>
          <p:nvPr/>
        </p:nvSpPr>
        <p:spPr>
          <a:xfrm>
            <a:off x="2285984" y="0"/>
            <a:ext cx="392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7030A0"/>
                </a:solidFill>
              </a:rPr>
              <a:t>Задачи проекта</a:t>
            </a:r>
            <a:endParaRPr lang="ru-RU" sz="3200" b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71472" y="642918"/>
            <a:ext cx="85725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r>
              <a:rPr lang="ru-RU" b="1" dirty="0" smtClean="0"/>
              <a:t>-</a:t>
            </a:r>
            <a:r>
              <a:rPr lang="ru-RU" b="1" dirty="0" smtClean="0">
                <a:solidFill>
                  <a:srgbClr val="7030A0"/>
                </a:solidFill>
              </a:rPr>
              <a:t>Развитие интереса к различным жанрам: декоративно-прикладного, изобразительного, музыкального искусства, устного народного творчество, детской художественной литературы национальных авторов.</a:t>
            </a:r>
          </a:p>
          <a:p>
            <a:pPr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- обеспечение связи культуры народа с детской художественно- практической деятельностью</a:t>
            </a:r>
          </a:p>
          <a:p>
            <a:pPr algn="just">
              <a:buNone/>
            </a:pPr>
            <a:r>
              <a:rPr lang="ru-RU" b="1" dirty="0" smtClean="0">
                <a:solidFill>
                  <a:srgbClr val="7030A0"/>
                </a:solidFill>
              </a:rPr>
              <a:t>-развитие способности ребенка к самовыражению через различные формы творчества</a:t>
            </a:r>
          </a:p>
        </p:txBody>
      </p:sp>
      <p:pic>
        <p:nvPicPr>
          <p:cNvPr id="9" name="Рисунок 8" descr="IMG_20170316_1613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02" y="2928935"/>
            <a:ext cx="8643998" cy="3929066"/>
          </a:xfrm>
          <a:prstGeom prst="rect">
            <a:avLst/>
          </a:prstGeom>
        </p:spPr>
      </p:pic>
      <p:pic>
        <p:nvPicPr>
          <p:cNvPr id="11" name="Picture 2" descr="D:\Desktop\проект  мордовская культура\IMG_20170316_1617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286576" y="0"/>
            <a:ext cx="1690624" cy="9509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00B050"/>
              </a:solidFill>
            </a:endParaRPr>
          </a:p>
        </p:txBody>
      </p:sp>
      <p:pic>
        <p:nvPicPr>
          <p:cNvPr id="4" name="Содержимое 3" descr="0420054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4"/>
            <a:ext cx="9143999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857224" y="1428736"/>
            <a:ext cx="75009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Дети получают много информации о культуре народа, о родном крае, о традициях и истории мордовского народа. Это, в свою очередь, побуждает детей наблюдать, размышлять, рассуждать, высказывать интересные суждения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85918" y="428604"/>
            <a:ext cx="4210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B050"/>
                </a:solidFill>
              </a:rPr>
              <a:t>ОЖИДАЕМЫ РЕЗУЛЬТАТЫ : 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5" name="Содержимое 4" descr="1695252_ramki-dlya-gramot-detskie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429784" cy="7286652"/>
          </a:xfrm>
        </p:spPr>
      </p:pic>
      <p:sp>
        <p:nvSpPr>
          <p:cNvPr id="6" name="Прямоугольник 5"/>
          <p:cNvSpPr/>
          <p:nvPr/>
        </p:nvSpPr>
        <p:spPr>
          <a:xfrm flipV="1">
            <a:off x="4500562" y="-369332"/>
            <a:ext cx="138845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357166"/>
            <a:ext cx="38887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600" dirty="0" smtClean="0">
                <a:solidFill>
                  <a:srgbClr val="C00000"/>
                </a:solidFill>
              </a:rPr>
              <a:t>Реализация </a:t>
            </a:r>
            <a:endParaRPr lang="ru-RU" sz="3600" dirty="0">
              <a:solidFill>
                <a:srgbClr val="C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71604" y="785794"/>
            <a:ext cx="62151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</a:rPr>
              <a:t>Тема недели  : </a:t>
            </a:r>
            <a:br>
              <a:rPr lang="ru-RU" sz="2000" dirty="0" smtClean="0">
                <a:solidFill>
                  <a:srgbClr val="7030A0"/>
                </a:solidFill>
              </a:rPr>
            </a:br>
            <a:r>
              <a:rPr lang="ru-RU" sz="2000" dirty="0" smtClean="0">
                <a:solidFill>
                  <a:srgbClr val="7030A0"/>
                </a:solidFill>
              </a:rPr>
              <a:t>« Мордовская народная культура и традиции »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643306" y="1357298"/>
            <a:ext cx="18316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accent4"/>
                </a:solidFill>
              </a:rPr>
              <a:t>Март 4-я неделя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714348" y="1643050"/>
            <a:ext cx="7858180" cy="4113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1600" dirty="0" smtClean="0"/>
              <a:t>1</a:t>
            </a:r>
            <a:r>
              <a:rPr lang="ru-RU" dirty="0" smtClean="0"/>
              <a:t>.Ознакомление с мордовским орнаментом </a:t>
            </a:r>
          </a:p>
          <a:p>
            <a:pPr algn="ctr">
              <a:buNone/>
            </a:pPr>
            <a:r>
              <a:rPr lang="ru-RU" dirty="0" smtClean="0"/>
              <a:t>(аппликация  « Украсим  национальный головной убор »  </a:t>
            </a:r>
          </a:p>
          <a:p>
            <a:pPr algn="ctr">
              <a:buNone/>
            </a:pPr>
            <a:r>
              <a:rPr lang="ru-RU" dirty="0" smtClean="0"/>
              <a:t>2. Чтение </a:t>
            </a:r>
            <a:r>
              <a:rPr lang="ru-RU" dirty="0"/>
              <a:t> </a:t>
            </a:r>
            <a:r>
              <a:rPr lang="ru-RU" dirty="0" smtClean="0"/>
              <a:t>мордовской художественной литературы сказки «</a:t>
            </a:r>
            <a:r>
              <a:rPr lang="ru-RU" dirty="0" err="1" smtClean="0"/>
              <a:t>Вирява</a:t>
            </a:r>
            <a:r>
              <a:rPr lang="ru-RU" dirty="0" smtClean="0"/>
              <a:t> »</a:t>
            </a:r>
          </a:p>
          <a:p>
            <a:pPr algn="ctr">
              <a:buNone/>
            </a:pPr>
            <a:r>
              <a:rPr lang="ru-RU" dirty="0" smtClean="0"/>
              <a:t>3. Знакомство с мордовским музыкальным инструментом« бубен » , «</a:t>
            </a:r>
            <a:r>
              <a:rPr lang="ru-RU" dirty="0" err="1" smtClean="0"/>
              <a:t>трещётка</a:t>
            </a:r>
            <a:r>
              <a:rPr lang="ru-RU" dirty="0" smtClean="0"/>
              <a:t> »</a:t>
            </a:r>
          </a:p>
          <a:p>
            <a:pPr algn="ctr">
              <a:buNone/>
            </a:pPr>
            <a:r>
              <a:rPr lang="ru-RU" dirty="0" smtClean="0"/>
              <a:t>4.Изо- деятельность  « Лепка национальной игрушки –</a:t>
            </a:r>
            <a:r>
              <a:rPr lang="ru-RU" dirty="0" err="1" smtClean="0"/>
              <a:t>пестушки</a:t>
            </a:r>
            <a:r>
              <a:rPr lang="ru-RU" dirty="0" smtClean="0"/>
              <a:t> «Птичка»</a:t>
            </a:r>
          </a:p>
          <a:p>
            <a:pPr marL="342900" indent="-342900" algn="ctr">
              <a:buAutoNum type="arabicPeriod" startAt="5"/>
            </a:pPr>
            <a:r>
              <a:rPr lang="ru-RU" dirty="0" smtClean="0"/>
              <a:t>Приобщение к мордовской национальной культуры  в краеведческом уголке .</a:t>
            </a:r>
          </a:p>
          <a:p>
            <a:pPr marL="342900" indent="-342900" algn="ctr">
              <a:buAutoNum type="arabicPeriod" startAt="5"/>
            </a:pPr>
            <a:r>
              <a:rPr lang="ru-RU" dirty="0" smtClean="0"/>
              <a:t>Игры :Подвижная игра   « Волки  ,</a:t>
            </a:r>
          </a:p>
          <a:p>
            <a:pPr marL="342900" indent="-342900" algn="ctr">
              <a:buAutoNum type="arabicPeriod" startAt="5"/>
            </a:pPr>
            <a:r>
              <a:rPr lang="ru-RU" dirty="0" smtClean="0"/>
              <a:t>  Дидактическая   настольная игра   «Подбери одежду»</a:t>
            </a:r>
          </a:p>
          <a:p>
            <a:pPr marL="342900" indent="-342900" algn="ctr">
              <a:buAutoNum type="arabicPeriod" startAt="5"/>
            </a:pPr>
            <a:r>
              <a:rPr lang="ru-RU" dirty="0" smtClean="0"/>
              <a:t>Ознакомление детей с декоративно прикладным искусством   ,национальной одежды мордовского народа.</a:t>
            </a:r>
          </a:p>
          <a:p>
            <a:pPr marL="342900" indent="-342900" algn="ctr">
              <a:buAutoNum type="arabicPeriod" startAt="5"/>
            </a:pPr>
            <a:r>
              <a:rPr lang="ru-RU" dirty="0" smtClean="0"/>
              <a:t>.Изо-деятельность Рисование « Украсим сарафан матрешке» </a:t>
            </a:r>
          </a:p>
          <a:p>
            <a:pPr marL="342900" indent="-342900" algn="ctr"/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Содержимое 3" descr="IMG_20170316_1613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214290"/>
            <a:ext cx="8329642" cy="62865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 flipV="1">
            <a:off x="1857356" y="214290"/>
            <a:ext cx="47149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</a:rPr>
              <a:t> </a:t>
            </a: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8" name="Содержимое 7" descr="20314_00904159a04464cca39c0a54352445f0.jpg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358346" cy="6858000"/>
          </a:xfrm>
        </p:spPr>
      </p:pic>
      <p:sp>
        <p:nvSpPr>
          <p:cNvPr id="9" name="Прямоугольник 8"/>
          <p:cNvSpPr/>
          <p:nvPr/>
        </p:nvSpPr>
        <p:spPr>
          <a:xfrm>
            <a:off x="785787" y="142852"/>
            <a:ext cx="30718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Чтение мордовской  сказки «</a:t>
            </a:r>
            <a:r>
              <a:rPr lang="ru-RU" sz="2400" dirty="0" err="1" smtClean="0">
                <a:solidFill>
                  <a:srgbClr val="C00000"/>
                </a:solidFill>
              </a:rPr>
              <a:t>Вирява</a:t>
            </a:r>
            <a:r>
              <a:rPr lang="ru-RU" sz="2400" dirty="0" smtClean="0">
                <a:solidFill>
                  <a:srgbClr val="C00000"/>
                </a:solidFill>
              </a:rPr>
              <a:t>  » 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10" name="Содержимое 3" descr="IMG_20170316_1628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945095">
            <a:off x="3354043" y="2622968"/>
            <a:ext cx="2377486" cy="3987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385</Words>
  <Application>Microsoft Office PowerPoint</Application>
  <PresentationFormat>Экран (4:3)</PresentationFormat>
  <Paragraphs>61</Paragraphs>
  <Slides>23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Презентация PowerPoint</vt:lpstr>
      <vt:lpstr> 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Презентация PowerPoint</vt:lpstr>
      <vt:lpstr>Презентация PowerPoint</vt:lpstr>
      <vt:lpstr>.</vt:lpstr>
      <vt:lpstr>Презентация PowerPoint</vt:lpstr>
      <vt:lpstr>Игровая деятельность  :  Подвижная игра  :« Волки»</vt:lpstr>
      <vt:lpstr>Презентация PowerPoint</vt:lpstr>
      <vt:lpstr>ДИДАКТИЧЕСКАЯ ИГРА « Подбери  одежду » </vt:lpstr>
      <vt:lpstr>Презентация PowerPoint</vt:lpstr>
      <vt:lpstr> Творческие ручные  работы </vt:lpstr>
      <vt:lpstr>Резьба по дереву 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Анализ и результаты проекта :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МАКС</dc:creator>
  <cp:lastModifiedBy>Детский сад</cp:lastModifiedBy>
  <cp:revision>31</cp:revision>
  <dcterms:created xsi:type="dcterms:W3CDTF">2017-04-23T04:28:52Z</dcterms:created>
  <dcterms:modified xsi:type="dcterms:W3CDTF">2017-04-24T11:10:48Z</dcterms:modified>
</cp:coreProperties>
</file>